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rednji stil 2 - Isticanj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220" y="-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8E89BB4-1DB2-40B7-AEBD-39EBA1C5E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BAC82D52-D314-49CF-824C-30C692DF5C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2C61B82-024C-46AB-853B-52E6063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002BE8D-F6AD-4465-9878-684DA37C1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40DDE47-3E31-4E90-94D0-5B9EB6DC8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42320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CCA65BB-8C18-438A-AB45-4D53118BC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F1ADA847-05C5-4440-A064-9F6E068DA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C148C5A-86BA-4D49-8FBC-DD359EA01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7F6982F-F2B5-4D88-B130-0BDE7E1D9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66AD017-D327-4D61-9A91-001643CF3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6248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0E0B608E-B223-4600-9880-C0D000DFC8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A544E2B5-E658-4353-97B7-0366DC7A06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233FAC-CAB9-488C-AE88-08B35CE75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83C69F9-7C63-456B-94AB-49F06FFBC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B77F24D-E4B1-43DB-9526-879B2EDBB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9518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8ACDD51-F33A-4874-90E8-745579C2E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F9F10ED-DE93-4ED6-8B5C-4BB2EE888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4F8ED93-C87E-40D5-A0E2-DAB392EED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2471F7F-88B3-4F6F-9F8E-7B49ADB32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1258224-7660-4B9A-AB27-07DD14372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678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395C26B-62C9-4E36-BDE5-795AD50EC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B4E7952-D0A1-4385-A3DF-932C67DB5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855565F-50C1-4C31-80E8-A5A66977F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776D0545-6C7A-424E-AA24-B012BF7E1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E8BAF64-42C4-4FDF-83AD-BB78F57D2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6596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EEFDAD3-4114-4936-A70B-D650630AF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11434BA-6B4E-475A-A917-F14F0B6B69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044E3F9F-ACA6-4B5A-995F-3F83AD11D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0EBFD2C-F2AE-4858-9036-C3C592881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F41068FD-9DFF-4D43-A69C-3E47ED1F2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D4371436-1DC0-449D-9C50-EF917A879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0610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60B34E6-A979-4FCE-BE84-E956B0EA1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6BA1F5F-5111-478F-A2BC-84645F8BD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9FAB8C6-00B8-48C0-84BA-BAFD4FE01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E15AB79-1774-4BDB-A4FB-CC25BA266C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1A785749-420C-4519-80A3-4420C76B5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D5C038BF-A771-47B6-B0F9-97C0075BD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AA9BFAFF-B72C-4692-AD0B-BE08CC10F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BCC7141-451B-4806-B88E-045AF211D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8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054AC44-6B32-4DEA-A56A-6E0DE5C0D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D60D18CB-35C8-4B1D-8E8A-CDBCA57BC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6206DDA7-D849-42C7-8B41-BBA566D00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BB7C482B-1CBC-4085-9B97-F1C3EBCC2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5419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FB635B07-6C03-4833-AB50-AA0B07CD4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9DAF217A-6F90-405C-AA1A-F9A15003C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11868832-7D4C-48FF-AE43-DE9A6907B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90576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97FF1FD-A453-44C4-A165-975DAB071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201EEC8-A1E9-4BFC-B2DF-5351B16FF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41F3B2DE-D857-4BD4-B676-E09B2C004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875CD3F1-618C-45C8-AF0C-00AF55625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9C0E9C13-73E9-4585-A211-F85EB278E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A2FEC380-6286-486A-B5E4-0F5349CC7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95541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688C8-39E3-48EF-8242-BE14EC224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ADE4FE6E-F97C-4892-BBE8-C9C23BD766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79477171-4AF4-4B70-BFD9-FAC02CFA04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D7700EE4-70FC-461C-AC02-850484967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3A28E87C-EC7E-49E7-9A8A-F31570F99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D633985-8CF0-4935-A614-04654AA50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4191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779F589F-3A7C-441E-BDAB-8DB426B61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E1920DE8-E658-41D4-9989-F200C8BFA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94DDAC05-090C-406F-8CEF-DA8333EA75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F8EA9-9BAD-4E44-A64D-50A5D2B6AF8D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7A85D57-3E0F-4672-9B7C-E22F21B71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AE01436-199D-47B7-8988-1CC011923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25983-B1CC-45EE-9B38-1EC094B516A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412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6542604-3E1C-415C-8635-1C501D1F95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b="1" dirty="0">
                <a:solidFill>
                  <a:srgbClr val="00B0F0"/>
                </a:solidFill>
              </a:rPr>
              <a:t>UNIT 2</a:t>
            </a:r>
            <a:br>
              <a:rPr lang="hr-HR" b="1" dirty="0">
                <a:solidFill>
                  <a:srgbClr val="00B0F0"/>
                </a:solidFill>
              </a:rPr>
            </a:br>
            <a:r>
              <a:rPr lang="hr-HR" sz="5300" b="1" dirty="0" err="1">
                <a:solidFill>
                  <a:srgbClr val="00B0F0"/>
                </a:solidFill>
              </a:rPr>
              <a:t>The</a:t>
            </a:r>
            <a:r>
              <a:rPr lang="hr-HR" sz="5300" b="1" dirty="0">
                <a:solidFill>
                  <a:srgbClr val="00B0F0"/>
                </a:solidFill>
              </a:rPr>
              <a:t> most </a:t>
            </a:r>
            <a:r>
              <a:rPr lang="hr-HR" sz="5300" b="1" dirty="0" err="1">
                <a:solidFill>
                  <a:srgbClr val="00B0F0"/>
                </a:solidFill>
              </a:rPr>
              <a:t>interesting</a:t>
            </a:r>
            <a:r>
              <a:rPr lang="hr-HR" sz="5300" b="1" dirty="0">
                <a:solidFill>
                  <a:srgbClr val="00B0F0"/>
                </a:solidFill>
              </a:rPr>
              <a:t> </a:t>
            </a:r>
            <a:r>
              <a:rPr lang="hr-HR" sz="5300" b="1" dirty="0" err="1">
                <a:solidFill>
                  <a:srgbClr val="00B0F0"/>
                </a:solidFill>
              </a:rPr>
              <a:t>animals</a:t>
            </a:r>
            <a:r>
              <a:rPr lang="hr-HR" sz="5300" b="1" dirty="0">
                <a:solidFill>
                  <a:srgbClr val="00B0F0"/>
                </a:solidFill>
              </a:rPr>
              <a:t>?</a:t>
            </a:r>
            <a:endParaRPr lang="hr-HR" b="1" dirty="0">
              <a:solidFill>
                <a:srgbClr val="00B0F0"/>
              </a:solidFill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2A048B38-85F6-4258-B37F-3272250061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err="1">
                <a:solidFill>
                  <a:schemeClr val="accent2"/>
                </a:solidFill>
              </a:rPr>
              <a:t>Dip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in</a:t>
            </a:r>
            <a:r>
              <a:rPr lang="hr-HR" dirty="0">
                <a:solidFill>
                  <a:schemeClr val="accent2"/>
                </a:solidFill>
              </a:rPr>
              <a:t> 6, Školska knjiga</a:t>
            </a:r>
          </a:p>
        </p:txBody>
      </p:sp>
    </p:spTree>
    <p:extLst>
      <p:ext uri="{BB962C8B-B14F-4D97-AF65-F5344CB8AC3E}">
        <p14:creationId xmlns:p14="http://schemas.microsoft.com/office/powerpoint/2010/main" val="314410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 descr="Slika na kojoj se prikazuje tekst&#10;&#10;Opis je automatski generiran">
            <a:extLst>
              <a:ext uri="{FF2B5EF4-FFF2-40B4-BE49-F238E27FC236}">
                <a16:creationId xmlns:a16="http://schemas.microsoft.com/office/drawing/2014/main" id="{9B0F7FCB-E775-4DAB-8440-1C619B7E8D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8" t="33697" r="16508" b="7931"/>
          <a:stretch/>
        </p:blipFill>
        <p:spPr>
          <a:xfrm>
            <a:off x="592473" y="708659"/>
            <a:ext cx="11599527" cy="5440681"/>
          </a:xfrm>
        </p:spPr>
      </p:pic>
      <p:sp>
        <p:nvSpPr>
          <p:cNvPr id="6" name="Oblačić za govor: pravokutnik sa zaobljenim kutovima 5">
            <a:extLst>
              <a:ext uri="{FF2B5EF4-FFF2-40B4-BE49-F238E27FC236}">
                <a16:creationId xmlns:a16="http://schemas.microsoft.com/office/drawing/2014/main" id="{BFC7655A-EC9F-42BF-9A0F-1FD3D9978AB3}"/>
              </a:ext>
            </a:extLst>
          </p:cNvPr>
          <p:cNvSpPr/>
          <p:nvPr/>
        </p:nvSpPr>
        <p:spPr>
          <a:xfrm>
            <a:off x="9174479" y="4246880"/>
            <a:ext cx="2550795" cy="1296670"/>
          </a:xfrm>
          <a:prstGeom prst="wedgeRoundRectCallout">
            <a:avLst>
              <a:gd name="adj1" fmla="val -55224"/>
              <a:gd name="adj2" fmla="val -7812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400" b="1" dirty="0"/>
              <a:t>ADJECTIVES</a:t>
            </a:r>
          </a:p>
        </p:txBody>
      </p:sp>
    </p:spTree>
    <p:extLst>
      <p:ext uri="{BB962C8B-B14F-4D97-AF65-F5344CB8AC3E}">
        <p14:creationId xmlns:p14="http://schemas.microsoft.com/office/powerpoint/2010/main" val="361354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C9B85EA-E0D0-49E3-811A-05A07967F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ADJECTIVES</a:t>
            </a:r>
          </a:p>
        </p:txBody>
      </p:sp>
      <p:graphicFrame>
        <p:nvGraphicFramePr>
          <p:cNvPr id="4" name="Tablica 4">
            <a:extLst>
              <a:ext uri="{FF2B5EF4-FFF2-40B4-BE49-F238E27FC236}">
                <a16:creationId xmlns:a16="http://schemas.microsoft.com/office/drawing/2014/main" id="{75A7102F-0D47-4175-B1C6-586A60AF16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869537"/>
              </p:ext>
            </p:extLst>
          </p:nvPr>
        </p:nvGraphicFramePr>
        <p:xfrm>
          <a:off x="838200" y="1825625"/>
          <a:ext cx="10515600" cy="408314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375134135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630226759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1934340295"/>
                    </a:ext>
                  </a:extLst>
                </a:gridCol>
                <a:gridCol w="2552700">
                  <a:extLst>
                    <a:ext uri="{9D8B030D-6E8A-4147-A177-3AD203B41FA5}">
                      <a16:colId xmlns:a16="http://schemas.microsoft.com/office/drawing/2014/main" val="3980084899"/>
                    </a:ext>
                  </a:extLst>
                </a:gridCol>
              </a:tblGrid>
              <a:tr h="596808"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  <a:p>
                      <a:endParaRPr lang="hr-HR" dirty="0"/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944428"/>
                  </a:ext>
                </a:extLst>
              </a:tr>
              <a:tr h="316874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OLD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YOUNG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CUTE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FAST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GREA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BIG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HEAVY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SCARY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/>
                        <a:t>INTERESTING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/>
                        <a:t>DANGEROUS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/>
                        <a:t>FRIGHTENING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/>
                        <a:t>BEAUTIFUL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/>
                        <a:t>POWERFUL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/>
                        <a:t>PLAYFUL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GOOD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noProof="0" dirty="0"/>
                        <a:t>BAD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396921"/>
                  </a:ext>
                </a:extLst>
              </a:tr>
            </a:tbl>
          </a:graphicData>
        </a:graphic>
      </p:graphicFrame>
      <p:sp>
        <p:nvSpPr>
          <p:cNvPr id="5" name="Pravokutnik 4">
            <a:extLst>
              <a:ext uri="{FF2B5EF4-FFF2-40B4-BE49-F238E27FC236}">
                <a16:creationId xmlns:a16="http://schemas.microsoft.com/office/drawing/2014/main" id="{264A2875-5FA9-4B6C-8FB5-B2FCBE826134}"/>
              </a:ext>
            </a:extLst>
          </p:cNvPr>
          <p:cNvSpPr/>
          <p:nvPr/>
        </p:nvSpPr>
        <p:spPr>
          <a:xfrm>
            <a:off x="838201" y="1825625"/>
            <a:ext cx="5257799" cy="889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/>
              <a:t>SHORT ADJECTIVES</a:t>
            </a:r>
          </a:p>
          <a:p>
            <a:pPr algn="ctr"/>
            <a:r>
              <a:rPr lang="hr-HR" dirty="0"/>
              <a:t>COMPARATIVE </a:t>
            </a:r>
            <a:r>
              <a:rPr lang="hr-HR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–ER</a:t>
            </a:r>
          </a:p>
          <a:p>
            <a:pPr algn="ctr"/>
            <a:r>
              <a:rPr lang="hr-HR" dirty="0"/>
              <a:t>SUPERLATIVE </a:t>
            </a:r>
            <a:r>
              <a:rPr lang="hr-HR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EST 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772652A1-E46D-41FD-9C2A-4F6F7DEB8DA1}"/>
              </a:ext>
            </a:extLst>
          </p:cNvPr>
          <p:cNvSpPr/>
          <p:nvPr/>
        </p:nvSpPr>
        <p:spPr>
          <a:xfrm>
            <a:off x="6096000" y="1825625"/>
            <a:ext cx="5257799" cy="889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b="1" dirty="0"/>
              <a:t>LONG ADJECTIVES</a:t>
            </a:r>
          </a:p>
          <a:p>
            <a:pPr algn="ctr"/>
            <a:r>
              <a:rPr lang="hr-HR" dirty="0"/>
              <a:t>COMPARATIVE </a:t>
            </a:r>
            <a:r>
              <a:rPr lang="hr-HR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MORE + ADJEECTIVE</a:t>
            </a:r>
          </a:p>
          <a:p>
            <a:pPr algn="ctr"/>
            <a:r>
              <a:rPr lang="hr-HR" dirty="0"/>
              <a:t>SUPERLATIVE </a:t>
            </a:r>
            <a:r>
              <a:rPr lang="hr-HR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MOST + ADJECTIVE</a:t>
            </a:r>
          </a:p>
        </p:txBody>
      </p:sp>
      <p:pic>
        <p:nvPicPr>
          <p:cNvPr id="10" name="Slika 9" descr="Slika na kojoj se prikazuje crtež&#10;&#10;Opis je automatski generiran">
            <a:extLst>
              <a:ext uri="{FF2B5EF4-FFF2-40B4-BE49-F238E27FC236}">
                <a16:creationId xmlns:a16="http://schemas.microsoft.com/office/drawing/2014/main" id="{B803C69E-2398-49D0-A4DD-74557157A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718" y="2692492"/>
            <a:ext cx="1149282" cy="1228725"/>
          </a:xfrm>
          <a:prstGeom prst="rect">
            <a:avLst/>
          </a:prstGeom>
        </p:spPr>
      </p:pic>
      <p:pic>
        <p:nvPicPr>
          <p:cNvPr id="12" name="Slika 11" descr="Slika na kojoj se prikazuje crtež&#10;&#10;Opis je automatski generiran">
            <a:extLst>
              <a:ext uri="{FF2B5EF4-FFF2-40B4-BE49-F238E27FC236}">
                <a16:creationId xmlns:a16="http://schemas.microsoft.com/office/drawing/2014/main" id="{A8958F9B-34F1-4565-A2FF-F4E4B4FCE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363" y="2692493"/>
            <a:ext cx="1149282" cy="1228725"/>
          </a:xfrm>
          <a:prstGeom prst="rect">
            <a:avLst/>
          </a:prstGeom>
        </p:spPr>
      </p:pic>
      <p:sp>
        <p:nvSpPr>
          <p:cNvPr id="13" name="Pravokutnik 12">
            <a:extLst>
              <a:ext uri="{FF2B5EF4-FFF2-40B4-BE49-F238E27FC236}">
                <a16:creationId xmlns:a16="http://schemas.microsoft.com/office/drawing/2014/main" id="{E0B7C930-64B0-4CB4-87BC-C9CE31ABC3EA}"/>
              </a:ext>
            </a:extLst>
          </p:cNvPr>
          <p:cNvSpPr/>
          <p:nvPr/>
        </p:nvSpPr>
        <p:spPr>
          <a:xfrm>
            <a:off x="2387600" y="5603876"/>
            <a:ext cx="2265680" cy="889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BOOK, PG 44</a:t>
            </a:r>
          </a:p>
          <a:p>
            <a:pPr algn="ctr"/>
            <a:r>
              <a:rPr lang="hr-HR" dirty="0"/>
              <a:t>LISTENING / B C</a:t>
            </a:r>
          </a:p>
        </p:txBody>
      </p:sp>
    </p:spTree>
    <p:extLst>
      <p:ext uri="{BB962C8B-B14F-4D97-AF65-F5344CB8AC3E}">
        <p14:creationId xmlns:p14="http://schemas.microsoft.com/office/powerpoint/2010/main" val="105506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 descr="Slika na kojoj se prikazuje tekst&#10;&#10;Opis je automatski generiran">
            <a:extLst>
              <a:ext uri="{FF2B5EF4-FFF2-40B4-BE49-F238E27FC236}">
                <a16:creationId xmlns:a16="http://schemas.microsoft.com/office/drawing/2014/main" id="{765AFBFE-C780-4B84-AB96-F3CF952767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9" t="4977" r="9417" b="6297"/>
          <a:stretch/>
        </p:blipFill>
        <p:spPr>
          <a:xfrm>
            <a:off x="672765" y="0"/>
            <a:ext cx="10846469" cy="6858000"/>
          </a:xfr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7A649452-E908-4B38-BF69-64E993F7B647}"/>
              </a:ext>
            </a:extLst>
          </p:cNvPr>
          <p:cNvSpPr txBox="1"/>
          <p:nvPr/>
        </p:nvSpPr>
        <p:spPr>
          <a:xfrm>
            <a:off x="8915400" y="628650"/>
            <a:ext cx="82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>
                <a:solidFill>
                  <a:schemeClr val="accent2"/>
                </a:solidFill>
              </a:rPr>
              <a:t>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08E10520-DC66-483F-A718-DA25F0AE6572}"/>
              </a:ext>
            </a:extLst>
          </p:cNvPr>
          <p:cNvSpPr txBox="1"/>
          <p:nvPr/>
        </p:nvSpPr>
        <p:spPr>
          <a:xfrm>
            <a:off x="8915400" y="1009650"/>
            <a:ext cx="82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>
                <a:solidFill>
                  <a:schemeClr val="accent2"/>
                </a:solidFill>
              </a:rPr>
              <a:t>L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E9434B45-830F-4C8B-83B5-23008E92F816}"/>
              </a:ext>
            </a:extLst>
          </p:cNvPr>
          <p:cNvSpPr txBox="1"/>
          <p:nvPr/>
        </p:nvSpPr>
        <p:spPr>
          <a:xfrm>
            <a:off x="8915400" y="1413450"/>
            <a:ext cx="82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>
                <a:solidFill>
                  <a:schemeClr val="accent2"/>
                </a:solidFill>
              </a:rPr>
              <a:t>E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FA5419D9-8368-4769-AE5B-3738D086008B}"/>
              </a:ext>
            </a:extLst>
          </p:cNvPr>
          <p:cNvSpPr txBox="1"/>
          <p:nvPr/>
        </p:nvSpPr>
        <p:spPr>
          <a:xfrm>
            <a:off x="8915400" y="1826775"/>
            <a:ext cx="82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>
                <a:solidFill>
                  <a:schemeClr val="accent2"/>
                </a:solidFill>
              </a:rPr>
              <a:t>E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830B23EB-808A-4B56-BE99-232F6470EB5B}"/>
              </a:ext>
            </a:extLst>
          </p:cNvPr>
          <p:cNvSpPr txBox="1"/>
          <p:nvPr/>
        </p:nvSpPr>
        <p:spPr>
          <a:xfrm>
            <a:off x="8915399" y="2230575"/>
            <a:ext cx="82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>
                <a:solidFill>
                  <a:schemeClr val="accent2"/>
                </a:solidFill>
              </a:rPr>
              <a:t>L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146EBBA9-9E58-4214-A3A7-3AB3F45E425F}"/>
              </a:ext>
            </a:extLst>
          </p:cNvPr>
          <p:cNvSpPr txBox="1"/>
          <p:nvPr/>
        </p:nvSpPr>
        <p:spPr>
          <a:xfrm>
            <a:off x="8915398" y="2643900"/>
            <a:ext cx="82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>
                <a:solidFill>
                  <a:schemeClr val="accent2"/>
                </a:solidFill>
              </a:rPr>
              <a:t>L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9463811C-8833-4036-A1A0-DD88E9A7CCFA}"/>
              </a:ext>
            </a:extLst>
          </p:cNvPr>
          <p:cNvSpPr txBox="1"/>
          <p:nvPr/>
        </p:nvSpPr>
        <p:spPr>
          <a:xfrm>
            <a:off x="1409700" y="3970201"/>
            <a:ext cx="63531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English </a:t>
            </a:r>
            <a:r>
              <a:rPr lang="hr-HR" sz="2400" b="1" dirty="0" err="1">
                <a:solidFill>
                  <a:schemeClr val="accent2"/>
                </a:solidFill>
              </a:rPr>
              <a:t>is</a:t>
            </a:r>
            <a:r>
              <a:rPr lang="hr-HR" sz="2400" b="1" dirty="0">
                <a:solidFill>
                  <a:schemeClr val="accent2"/>
                </a:solidFill>
              </a:rPr>
              <a:t> more </a:t>
            </a:r>
            <a:r>
              <a:rPr lang="hr-HR" sz="2400" b="1" dirty="0" err="1">
                <a:solidFill>
                  <a:schemeClr val="accent2"/>
                </a:solidFill>
              </a:rPr>
              <a:t>interesting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than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history</a:t>
            </a:r>
            <a:r>
              <a:rPr lang="hr-HR" sz="24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61868189-9708-4617-80BB-0B0D48EA43B4}"/>
              </a:ext>
            </a:extLst>
          </p:cNvPr>
          <p:cNvSpPr txBox="1"/>
          <p:nvPr/>
        </p:nvSpPr>
        <p:spPr>
          <a:xfrm>
            <a:off x="1409699" y="4382008"/>
            <a:ext cx="63531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chemeClr val="accent2"/>
                </a:solidFill>
              </a:rPr>
              <a:t>Baby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gorillas</a:t>
            </a:r>
            <a:r>
              <a:rPr lang="hr-HR" sz="2400" b="1" dirty="0">
                <a:solidFill>
                  <a:schemeClr val="accent2"/>
                </a:solidFill>
              </a:rPr>
              <a:t> are </a:t>
            </a:r>
            <a:r>
              <a:rPr lang="hr-HR" sz="2400" b="1" dirty="0" err="1">
                <a:solidFill>
                  <a:schemeClr val="accent2"/>
                </a:solidFill>
              </a:rPr>
              <a:t>exciting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than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baby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crocodiles</a:t>
            </a:r>
            <a:r>
              <a:rPr lang="hr-HR" sz="24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A6B3C5E9-9CC5-42BE-9894-ADD585D583ED}"/>
              </a:ext>
            </a:extLst>
          </p:cNvPr>
          <p:cNvSpPr txBox="1"/>
          <p:nvPr/>
        </p:nvSpPr>
        <p:spPr>
          <a:xfrm>
            <a:off x="1409699" y="4843673"/>
            <a:ext cx="709011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chemeClr val="accent2"/>
                </a:solidFill>
              </a:rPr>
              <a:t>Wild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animals</a:t>
            </a:r>
            <a:r>
              <a:rPr lang="hr-HR" sz="2400" b="1" dirty="0">
                <a:solidFill>
                  <a:schemeClr val="accent2"/>
                </a:solidFill>
              </a:rPr>
              <a:t> are </a:t>
            </a:r>
            <a:r>
              <a:rPr lang="hr-HR" sz="2400" b="1" dirty="0" err="1">
                <a:solidFill>
                  <a:schemeClr val="accent2"/>
                </a:solidFill>
              </a:rPr>
              <a:t>cuter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than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domestic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animals</a:t>
            </a:r>
            <a:r>
              <a:rPr lang="hr-HR" sz="24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763538AD-204E-45FD-9572-C8BCE6DC7D22}"/>
              </a:ext>
            </a:extLst>
          </p:cNvPr>
          <p:cNvSpPr txBox="1"/>
          <p:nvPr/>
        </p:nvSpPr>
        <p:spPr>
          <a:xfrm>
            <a:off x="1409699" y="5273816"/>
            <a:ext cx="719137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chemeClr val="accent2"/>
                </a:solidFill>
              </a:rPr>
              <a:t>Mammals</a:t>
            </a:r>
            <a:r>
              <a:rPr lang="hr-HR" sz="2400" b="1" dirty="0">
                <a:solidFill>
                  <a:schemeClr val="accent2"/>
                </a:solidFill>
              </a:rPr>
              <a:t> are more </a:t>
            </a:r>
            <a:r>
              <a:rPr lang="hr-HR" sz="2400" b="1" dirty="0" err="1">
                <a:solidFill>
                  <a:schemeClr val="accent2"/>
                </a:solidFill>
              </a:rPr>
              <a:t>beautiful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than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reptiles</a:t>
            </a:r>
            <a:r>
              <a:rPr lang="hr-HR" sz="24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A97D8B9D-65E3-4C83-98BA-F1F8B996577A}"/>
              </a:ext>
            </a:extLst>
          </p:cNvPr>
          <p:cNvSpPr txBox="1"/>
          <p:nvPr/>
        </p:nvSpPr>
        <p:spPr>
          <a:xfrm>
            <a:off x="1409699" y="5654101"/>
            <a:ext cx="883920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chemeClr val="accent2"/>
                </a:solidFill>
              </a:rPr>
              <a:t>Horror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movies</a:t>
            </a:r>
            <a:r>
              <a:rPr lang="hr-HR" sz="2400" b="1" dirty="0">
                <a:solidFill>
                  <a:schemeClr val="accent2"/>
                </a:solidFill>
              </a:rPr>
              <a:t> are more </a:t>
            </a:r>
            <a:r>
              <a:rPr lang="hr-HR" sz="2400" b="1" dirty="0" err="1">
                <a:solidFill>
                  <a:schemeClr val="accent2"/>
                </a:solidFill>
              </a:rPr>
              <a:t>frightening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than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comedies</a:t>
            </a:r>
            <a:r>
              <a:rPr lang="hr-HR" sz="24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B7D72720-0903-469C-8F4C-AC09B57BDF7C}"/>
              </a:ext>
            </a:extLst>
          </p:cNvPr>
          <p:cNvSpPr txBox="1"/>
          <p:nvPr/>
        </p:nvSpPr>
        <p:spPr>
          <a:xfrm>
            <a:off x="1409700" y="6097430"/>
            <a:ext cx="63531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chemeClr val="accent2"/>
                </a:solidFill>
              </a:rPr>
              <a:t>Basketball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is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better</a:t>
            </a:r>
            <a:r>
              <a:rPr lang="hr-HR" sz="2400" b="1" dirty="0">
                <a:solidFill>
                  <a:schemeClr val="accent2"/>
                </a:solidFill>
              </a:rPr>
              <a:t> </a:t>
            </a:r>
            <a:r>
              <a:rPr lang="hr-HR" sz="2400" b="1" dirty="0" err="1">
                <a:solidFill>
                  <a:schemeClr val="accent2"/>
                </a:solidFill>
              </a:rPr>
              <a:t>than</a:t>
            </a:r>
            <a:r>
              <a:rPr lang="hr-HR" sz="2400" b="1" dirty="0">
                <a:solidFill>
                  <a:schemeClr val="accent2"/>
                </a:solidFill>
              </a:rPr>
              <a:t> table </a:t>
            </a:r>
            <a:r>
              <a:rPr lang="hr-HR" sz="2400" b="1" dirty="0" err="1">
                <a:solidFill>
                  <a:schemeClr val="accent2"/>
                </a:solidFill>
              </a:rPr>
              <a:t>tennis</a:t>
            </a:r>
            <a:r>
              <a:rPr lang="hr-HR" sz="24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8" name="Pravokutnik 17">
            <a:extLst>
              <a:ext uri="{FF2B5EF4-FFF2-40B4-BE49-F238E27FC236}">
                <a16:creationId xmlns:a16="http://schemas.microsoft.com/office/drawing/2014/main" id="{AD813AA8-505B-4225-A7E4-C8BF350D9140}"/>
              </a:ext>
            </a:extLst>
          </p:cNvPr>
          <p:cNvSpPr/>
          <p:nvPr/>
        </p:nvSpPr>
        <p:spPr>
          <a:xfrm>
            <a:off x="9253555" y="4828601"/>
            <a:ext cx="2265680" cy="889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HOMEWORK</a:t>
            </a:r>
          </a:p>
          <a:p>
            <a:pPr algn="ctr"/>
            <a:r>
              <a:rPr lang="hr-HR" dirty="0"/>
              <a:t>WB, </a:t>
            </a:r>
            <a:r>
              <a:rPr lang="hr-HR" dirty="0" err="1"/>
              <a:t>pg</a:t>
            </a:r>
            <a:r>
              <a:rPr lang="hr-HR" dirty="0"/>
              <a:t> 50/ H, I</a:t>
            </a:r>
          </a:p>
        </p:txBody>
      </p:sp>
    </p:spTree>
    <p:extLst>
      <p:ext uri="{BB962C8B-B14F-4D97-AF65-F5344CB8AC3E}">
        <p14:creationId xmlns:p14="http://schemas.microsoft.com/office/powerpoint/2010/main" val="303348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E1C78EDB-929C-441A-9360-A4E53563FB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93" t="7078" r="13225" b="43050"/>
          <a:stretch/>
        </p:blipFill>
        <p:spPr>
          <a:xfrm>
            <a:off x="264159" y="0"/>
            <a:ext cx="7811893" cy="6685280"/>
          </a:xfr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B2344FEB-BD45-416B-83B8-45C057039476}"/>
              </a:ext>
            </a:extLst>
          </p:cNvPr>
          <p:cNvSpPr/>
          <p:nvPr/>
        </p:nvSpPr>
        <p:spPr>
          <a:xfrm>
            <a:off x="133350" y="6210300"/>
            <a:ext cx="3009900" cy="12877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8" name="Ravni poveznik sa strelicom 7">
            <a:extLst>
              <a:ext uri="{FF2B5EF4-FFF2-40B4-BE49-F238E27FC236}">
                <a16:creationId xmlns:a16="http://schemas.microsoft.com/office/drawing/2014/main" id="{A6CC8C0B-765E-4B61-BD5C-B4CDAF1C05CD}"/>
              </a:ext>
            </a:extLst>
          </p:cNvPr>
          <p:cNvCxnSpPr>
            <a:cxnSpLocks/>
          </p:cNvCxnSpPr>
          <p:nvPr/>
        </p:nvCxnSpPr>
        <p:spPr>
          <a:xfrm flipH="1">
            <a:off x="1809750" y="1285875"/>
            <a:ext cx="733426" cy="609600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Ravni poveznik sa strelicom 9">
            <a:extLst>
              <a:ext uri="{FF2B5EF4-FFF2-40B4-BE49-F238E27FC236}">
                <a16:creationId xmlns:a16="http://schemas.microsoft.com/office/drawing/2014/main" id="{DD1DBB1C-4FC5-43C5-8FD7-2E3734D5784F}"/>
              </a:ext>
            </a:extLst>
          </p:cNvPr>
          <p:cNvCxnSpPr>
            <a:cxnSpLocks/>
          </p:cNvCxnSpPr>
          <p:nvPr/>
        </p:nvCxnSpPr>
        <p:spPr>
          <a:xfrm flipH="1">
            <a:off x="2294414" y="1590675"/>
            <a:ext cx="248763" cy="2695575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Ravni poveznik sa strelicom 13">
            <a:extLst>
              <a:ext uri="{FF2B5EF4-FFF2-40B4-BE49-F238E27FC236}">
                <a16:creationId xmlns:a16="http://schemas.microsoft.com/office/drawing/2014/main" id="{89F7C6B6-D8D7-44DF-9C23-95E9BE4C947E}"/>
              </a:ext>
            </a:extLst>
          </p:cNvPr>
          <p:cNvCxnSpPr>
            <a:cxnSpLocks/>
          </p:cNvCxnSpPr>
          <p:nvPr/>
        </p:nvCxnSpPr>
        <p:spPr>
          <a:xfrm>
            <a:off x="2543176" y="1895475"/>
            <a:ext cx="3467098" cy="781050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Ravni poveznik sa strelicom 15">
            <a:extLst>
              <a:ext uri="{FF2B5EF4-FFF2-40B4-BE49-F238E27FC236}">
                <a16:creationId xmlns:a16="http://schemas.microsoft.com/office/drawing/2014/main" id="{60170110-C44F-45AE-9A05-CC56870CE3A8}"/>
              </a:ext>
            </a:extLst>
          </p:cNvPr>
          <p:cNvCxnSpPr>
            <a:cxnSpLocks/>
          </p:cNvCxnSpPr>
          <p:nvPr/>
        </p:nvCxnSpPr>
        <p:spPr>
          <a:xfrm flipV="1">
            <a:off x="2557463" y="942975"/>
            <a:ext cx="2109787" cy="1279842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Ravni poveznik sa strelicom 18">
            <a:extLst>
              <a:ext uri="{FF2B5EF4-FFF2-40B4-BE49-F238E27FC236}">
                <a16:creationId xmlns:a16="http://schemas.microsoft.com/office/drawing/2014/main" id="{A3EF9732-CD82-4CC9-95DA-9498CD5E9686}"/>
              </a:ext>
            </a:extLst>
          </p:cNvPr>
          <p:cNvCxnSpPr>
            <a:cxnSpLocks/>
          </p:cNvCxnSpPr>
          <p:nvPr/>
        </p:nvCxnSpPr>
        <p:spPr>
          <a:xfrm flipH="1">
            <a:off x="1638300" y="2527617"/>
            <a:ext cx="904875" cy="2869883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Ravni poveznik sa strelicom 22">
            <a:extLst>
              <a:ext uri="{FF2B5EF4-FFF2-40B4-BE49-F238E27FC236}">
                <a16:creationId xmlns:a16="http://schemas.microsoft.com/office/drawing/2014/main" id="{B81FCD01-4294-4AB5-BAB4-CD8C19CAF3AE}"/>
              </a:ext>
            </a:extLst>
          </p:cNvPr>
          <p:cNvCxnSpPr>
            <a:cxnSpLocks/>
          </p:cNvCxnSpPr>
          <p:nvPr/>
        </p:nvCxnSpPr>
        <p:spPr>
          <a:xfrm flipV="1">
            <a:off x="2514188" y="1219200"/>
            <a:ext cx="4048537" cy="1591309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26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0443173-4F01-49C8-8DC2-2529FD4B3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chemeClr val="accent2"/>
                </a:solidFill>
              </a:rPr>
              <a:t>PAIR WORK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4C27822C-D9D6-4855-943D-2333A3993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SHARKS			</a:t>
            </a:r>
          </a:p>
        </p:txBody>
      </p:sp>
      <p:pic>
        <p:nvPicPr>
          <p:cNvPr id="9" name="Rezervirano mjesto sadržaja 8" descr="Slika na kojoj se prikazuje riba, morski pas, plavo, na otvorenom&#10;&#10;Opis je automatski generiran">
            <a:extLst>
              <a:ext uri="{FF2B5EF4-FFF2-40B4-BE49-F238E27FC236}">
                <a16:creationId xmlns:a16="http://schemas.microsoft.com/office/drawing/2014/main" id="{726CBC69-B0AE-457F-8ECB-10619646E3C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89" y="2505075"/>
            <a:ext cx="4912784" cy="3684588"/>
          </a:xfrm>
        </p:spPr>
      </p:pic>
      <p:sp>
        <p:nvSpPr>
          <p:cNvPr id="6" name="Rezervirano mjesto teksta 5">
            <a:extLst>
              <a:ext uri="{FF2B5EF4-FFF2-40B4-BE49-F238E27FC236}">
                <a16:creationId xmlns:a16="http://schemas.microsoft.com/office/drawing/2014/main" id="{FE206779-EEAC-402D-8FC2-32B291E25A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hr-HR" dirty="0"/>
              <a:t>DOLPHINS</a:t>
            </a:r>
          </a:p>
        </p:txBody>
      </p:sp>
      <p:pic>
        <p:nvPicPr>
          <p:cNvPr id="11" name="Rezervirano mjesto sadržaja 10" descr="Slika na kojoj se prikazuje voda, ptica, sisavac, na otvorenom&#10;&#10;Opis je automatski generiran">
            <a:extLst>
              <a:ext uri="{FF2B5EF4-FFF2-40B4-BE49-F238E27FC236}">
                <a16:creationId xmlns:a16="http://schemas.microsoft.com/office/drawing/2014/main" id="{7D35943A-1243-4D8A-A194-F636FFB1FF3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05075"/>
            <a:ext cx="5355036" cy="3570023"/>
          </a:xfrm>
        </p:spPr>
      </p:pic>
    </p:spTree>
    <p:extLst>
      <p:ext uri="{BB962C8B-B14F-4D97-AF65-F5344CB8AC3E}">
        <p14:creationId xmlns:p14="http://schemas.microsoft.com/office/powerpoint/2010/main" val="4147331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>
            <a:extLst>
              <a:ext uri="{FF2B5EF4-FFF2-40B4-BE49-F238E27FC236}">
                <a16:creationId xmlns:a16="http://schemas.microsoft.com/office/drawing/2014/main" id="{6ACE6D96-6B07-48C5-B25C-31A91A74D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>
                <a:solidFill>
                  <a:schemeClr val="accent2"/>
                </a:solidFill>
              </a:rPr>
              <a:t>Find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the</a:t>
            </a:r>
            <a:r>
              <a:rPr lang="hr-HR" sz="4000" dirty="0">
                <a:solidFill>
                  <a:schemeClr val="accent2"/>
                </a:solidFill>
              </a:rPr>
              <a:t> word </a:t>
            </a:r>
            <a:r>
              <a:rPr lang="hr-HR" sz="4000" dirty="0" err="1">
                <a:solidFill>
                  <a:schemeClr val="accent2"/>
                </a:solidFill>
              </a:rPr>
              <a:t>that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mean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the</a:t>
            </a:r>
            <a:r>
              <a:rPr lang="hr-HR" sz="4000" dirty="0">
                <a:solidFill>
                  <a:schemeClr val="accent2"/>
                </a:solidFill>
              </a:rPr>
              <a:t> same as:</a:t>
            </a:r>
            <a:br>
              <a:rPr lang="hr-HR" sz="4000" dirty="0">
                <a:solidFill>
                  <a:schemeClr val="accent2"/>
                </a:solidFill>
              </a:rPr>
            </a:br>
            <a:endParaRPr lang="hr-HR" sz="4000" dirty="0">
              <a:solidFill>
                <a:schemeClr val="accent2"/>
              </a:solidFill>
            </a:endParaRPr>
          </a:p>
        </p:txBody>
      </p:sp>
      <p:pic>
        <p:nvPicPr>
          <p:cNvPr id="10" name="Rezervirano mjesto sadržaja 9" descr="Slika na kojoj se prikazuje tekst&#10;&#10;Opis je automatski generiran">
            <a:extLst>
              <a:ext uri="{FF2B5EF4-FFF2-40B4-BE49-F238E27FC236}">
                <a16:creationId xmlns:a16="http://schemas.microsoft.com/office/drawing/2014/main" id="{B114B3F8-2C5B-4BDC-9A2B-33E399F858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7" t="774" r="4689" b="6062"/>
          <a:stretch/>
        </p:blipFill>
        <p:spPr>
          <a:xfrm>
            <a:off x="1539239" y="1376362"/>
            <a:ext cx="8795385" cy="5374209"/>
          </a:xfrm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C6B028FB-0E39-4DAF-B3B5-EC25D9B0FC0F}"/>
              </a:ext>
            </a:extLst>
          </p:cNvPr>
          <p:cNvSpPr txBox="1"/>
          <p:nvPr/>
        </p:nvSpPr>
        <p:spPr>
          <a:xfrm>
            <a:off x="3771900" y="1690688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grow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up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4792D90D-C0F7-497E-920E-B5B002EB9B02}"/>
              </a:ext>
            </a:extLst>
          </p:cNvPr>
          <p:cNvSpPr txBox="1"/>
          <p:nvPr/>
        </p:nvSpPr>
        <p:spPr>
          <a:xfrm>
            <a:off x="5562600" y="1957388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a </a:t>
            </a:r>
            <a:r>
              <a:rPr lang="hr-HR" dirty="0" err="1">
                <a:solidFill>
                  <a:schemeClr val="accent2"/>
                </a:solidFill>
              </a:rPr>
              <a:t>hammer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194B0D5B-C302-4111-A04A-7F05D522AA95}"/>
              </a:ext>
            </a:extLst>
          </p:cNvPr>
          <p:cNvSpPr txBox="1"/>
          <p:nvPr/>
        </p:nvSpPr>
        <p:spPr>
          <a:xfrm>
            <a:off x="2799715" y="2291160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feed</a:t>
            </a:r>
            <a:r>
              <a:rPr lang="hr-HR" dirty="0">
                <a:solidFill>
                  <a:schemeClr val="accent2"/>
                </a:solidFill>
              </a:rPr>
              <a:t> on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C6F0073D-ACAD-454F-8B9E-5A33F1D6052A}"/>
              </a:ext>
            </a:extLst>
          </p:cNvPr>
          <p:cNvSpPr txBox="1"/>
          <p:nvPr/>
        </p:nvSpPr>
        <p:spPr>
          <a:xfrm>
            <a:off x="2947987" y="2616280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leap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FC44240A-749A-4EB5-B05E-12A986EB6BC2}"/>
              </a:ext>
            </a:extLst>
          </p:cNvPr>
          <p:cNvSpPr txBox="1"/>
          <p:nvPr/>
        </p:nvSpPr>
        <p:spPr>
          <a:xfrm>
            <a:off x="4100195" y="289171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alive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112E4D59-E57A-43A5-908A-62210D048397}"/>
              </a:ext>
            </a:extLst>
          </p:cNvPr>
          <p:cNvSpPr txBox="1"/>
          <p:nvPr/>
        </p:nvSpPr>
        <p:spPr>
          <a:xfrm>
            <a:off x="4176395" y="3219769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pups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26AB1252-FD8C-4BAA-AE44-18432BD553D6}"/>
              </a:ext>
            </a:extLst>
          </p:cNvPr>
          <p:cNvSpPr txBox="1"/>
          <p:nvPr/>
        </p:nvSpPr>
        <p:spPr>
          <a:xfrm>
            <a:off x="3449955" y="3487063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give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birth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A0758201-5DD7-421E-8077-B5FD8F0D917B}"/>
              </a:ext>
            </a:extLst>
          </p:cNvPr>
          <p:cNvSpPr txBox="1"/>
          <p:nvPr/>
        </p:nvSpPr>
        <p:spPr>
          <a:xfrm>
            <a:off x="4738687" y="436150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spicies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FB1C613E-D80E-4F7B-94A0-FCF3D3FCF59D}"/>
              </a:ext>
            </a:extLst>
          </p:cNvPr>
          <p:cNvSpPr txBox="1"/>
          <p:nvPr/>
        </p:nvSpPr>
        <p:spPr>
          <a:xfrm>
            <a:off x="7114539" y="466630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a </a:t>
            </a:r>
            <a:r>
              <a:rPr lang="hr-HR" dirty="0" err="1">
                <a:solidFill>
                  <a:schemeClr val="accent2"/>
                </a:solidFill>
              </a:rPr>
              <a:t>sponge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341FDE6B-3616-4951-B574-E33304FFC791}"/>
              </a:ext>
            </a:extLst>
          </p:cNvPr>
          <p:cNvSpPr txBox="1"/>
          <p:nvPr/>
        </p:nvSpPr>
        <p:spPr>
          <a:xfrm>
            <a:off x="6760527" y="497110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a </a:t>
            </a:r>
            <a:r>
              <a:rPr lang="hr-HR" dirty="0" err="1">
                <a:solidFill>
                  <a:schemeClr val="accent2"/>
                </a:solidFill>
              </a:rPr>
              <a:t>snout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3AAE61F2-4057-428A-909F-18E9D35768EB}"/>
              </a:ext>
            </a:extLst>
          </p:cNvPr>
          <p:cNvSpPr txBox="1"/>
          <p:nvPr/>
        </p:nvSpPr>
        <p:spPr>
          <a:xfrm>
            <a:off x="8039893" y="527590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whistling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7D03135C-6D1F-429F-8B8D-BD000B100FEC}"/>
              </a:ext>
            </a:extLst>
          </p:cNvPr>
          <p:cNvSpPr txBox="1"/>
          <p:nvPr/>
        </p:nvSpPr>
        <p:spPr>
          <a:xfrm>
            <a:off x="6865461" y="558070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seaweed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FCD33BB8-7419-4A5E-9942-D54E969E3465}"/>
              </a:ext>
            </a:extLst>
          </p:cNvPr>
          <p:cNvSpPr txBox="1"/>
          <p:nvPr/>
        </p:nvSpPr>
        <p:spPr>
          <a:xfrm>
            <a:off x="5331778" y="5874910"/>
            <a:ext cx="2257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</a:t>
            </a:r>
            <a:r>
              <a:rPr lang="hr-HR" dirty="0" err="1">
                <a:solidFill>
                  <a:schemeClr val="accent2"/>
                </a:solidFill>
              </a:rPr>
              <a:t>school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of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fish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4" name="TekstniOkvir 23">
            <a:extLst>
              <a:ext uri="{FF2B5EF4-FFF2-40B4-BE49-F238E27FC236}">
                <a16:creationId xmlns:a16="http://schemas.microsoft.com/office/drawing/2014/main" id="{6DDD21EF-7B52-45BA-845A-794012812064}"/>
              </a:ext>
            </a:extLst>
          </p:cNvPr>
          <p:cNvSpPr txBox="1"/>
          <p:nvPr/>
        </p:nvSpPr>
        <p:spPr>
          <a:xfrm>
            <a:off x="8321197" y="619030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2"/>
                </a:solidFill>
              </a:rPr>
              <a:t>- a </a:t>
            </a:r>
            <a:r>
              <a:rPr lang="hr-HR" dirty="0" err="1">
                <a:solidFill>
                  <a:schemeClr val="accent2"/>
                </a:solidFill>
              </a:rPr>
              <a:t>parasite</a:t>
            </a:r>
            <a:endParaRPr lang="hr-HR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41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109568A-8DD1-4FC7-BF90-5CF007779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>
                <a:solidFill>
                  <a:schemeClr val="accent2"/>
                </a:solidFill>
              </a:rPr>
              <a:t>Workbook</a:t>
            </a:r>
            <a:r>
              <a:rPr lang="hr-HR" sz="4000" dirty="0">
                <a:solidFill>
                  <a:schemeClr val="accent2"/>
                </a:solidFill>
              </a:rPr>
              <a:t> </a:t>
            </a:r>
            <a:r>
              <a:rPr lang="hr-HR" sz="4000" dirty="0" err="1">
                <a:solidFill>
                  <a:schemeClr val="accent2"/>
                </a:solidFill>
              </a:rPr>
              <a:t>practice</a:t>
            </a:r>
            <a:br>
              <a:rPr lang="hr-HR" sz="4000" dirty="0">
                <a:solidFill>
                  <a:schemeClr val="accent2"/>
                </a:solidFill>
              </a:rPr>
            </a:br>
            <a:r>
              <a:rPr lang="hr-HR" sz="3600" dirty="0" err="1">
                <a:solidFill>
                  <a:schemeClr val="accent2"/>
                </a:solidFill>
              </a:rPr>
              <a:t>pg</a:t>
            </a:r>
            <a:r>
              <a:rPr lang="hr-HR" sz="3600" dirty="0">
                <a:solidFill>
                  <a:schemeClr val="accent2"/>
                </a:solidFill>
              </a:rPr>
              <a:t> 46 - 49</a:t>
            </a:r>
            <a:endParaRPr lang="hr-HR" sz="4000" dirty="0">
              <a:solidFill>
                <a:schemeClr val="accent2"/>
              </a:solidFill>
            </a:endParaRP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4746FC9F-9FDE-43EE-9F1B-8AF9EF1D08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2286000" cy="466725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hr-HR" b="1" dirty="0"/>
              <a:t>48 / D – </a:t>
            </a:r>
            <a:r>
              <a:rPr lang="hr-HR" b="1" dirty="0" err="1"/>
              <a:t>key</a:t>
            </a:r>
            <a:endParaRPr lang="hr-HR" b="1" dirty="0"/>
          </a:p>
          <a:p>
            <a:pPr marL="0" indent="0">
              <a:buNone/>
            </a:pPr>
            <a:r>
              <a:rPr lang="hr-HR" dirty="0"/>
              <a:t>SCIENCE</a:t>
            </a:r>
          </a:p>
          <a:p>
            <a:pPr marL="514350" indent="-514350">
              <a:buAutoNum type="arabicPeriod"/>
            </a:pPr>
            <a:r>
              <a:rPr lang="hr-HR" dirty="0" err="1"/>
              <a:t>faster</a:t>
            </a:r>
            <a:endParaRPr lang="hr-HR" dirty="0"/>
          </a:p>
          <a:p>
            <a:pPr marL="514350" indent="-514350">
              <a:buAutoNum type="arabicPeriod"/>
            </a:pP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farer</a:t>
            </a:r>
            <a:endParaRPr lang="hr-HR" dirty="0"/>
          </a:p>
          <a:p>
            <a:pPr marL="514350" indent="-514350">
              <a:buAutoNum type="arabicPeriod"/>
            </a:pPr>
            <a:r>
              <a:rPr lang="hr-HR" dirty="0" err="1"/>
              <a:t>lighter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YOUR BODY</a:t>
            </a:r>
          </a:p>
          <a:p>
            <a:pPr marL="514350" indent="-514350">
              <a:buAutoNum type="arabicPeriod"/>
            </a:pPr>
            <a:r>
              <a:rPr lang="hr-HR" dirty="0" err="1"/>
              <a:t>longer</a:t>
            </a:r>
            <a:endParaRPr lang="hr-HR" dirty="0"/>
          </a:p>
          <a:p>
            <a:pPr marL="514350" indent="-514350">
              <a:buAutoNum type="arabicPeriod"/>
            </a:pPr>
            <a:r>
              <a:rPr lang="hr-HR" dirty="0"/>
              <a:t>more </a:t>
            </a:r>
            <a:r>
              <a:rPr lang="hr-HR" dirty="0" err="1"/>
              <a:t>fattening</a:t>
            </a:r>
            <a:endParaRPr lang="hr-HR" dirty="0"/>
          </a:p>
          <a:p>
            <a:pPr marL="514350" indent="-514350">
              <a:buAutoNum type="arabicPeriod"/>
            </a:pPr>
            <a:r>
              <a:rPr lang="hr-HR" dirty="0" err="1"/>
              <a:t>taller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HISTORY</a:t>
            </a:r>
          </a:p>
          <a:p>
            <a:pPr marL="514350" indent="-514350">
              <a:buAutoNum type="arabicPeriod"/>
            </a:pPr>
            <a:r>
              <a:rPr lang="hr-HR" dirty="0" err="1"/>
              <a:t>older</a:t>
            </a:r>
            <a:endParaRPr lang="hr-HR" dirty="0"/>
          </a:p>
          <a:p>
            <a:pPr marL="514350" indent="-514350">
              <a:buAutoNum type="arabicPeriod"/>
            </a:pPr>
            <a:r>
              <a:rPr lang="hr-HR" dirty="0" err="1"/>
              <a:t>better</a:t>
            </a:r>
            <a:endParaRPr lang="hr-HR" dirty="0"/>
          </a:p>
          <a:p>
            <a:pPr marL="514350" indent="-514350">
              <a:buAutoNum type="arabicPeriod"/>
            </a:pPr>
            <a:r>
              <a:rPr lang="hr-HR" dirty="0"/>
              <a:t>more </a:t>
            </a:r>
            <a:r>
              <a:rPr lang="hr-HR" dirty="0" err="1"/>
              <a:t>powerful</a:t>
            </a:r>
            <a:endParaRPr lang="hr-HR" dirty="0"/>
          </a:p>
        </p:txBody>
      </p:sp>
      <p:sp>
        <p:nvSpPr>
          <p:cNvPr id="5" name="Rezervirano mjesto sadržaja 4">
            <a:extLst>
              <a:ext uri="{FF2B5EF4-FFF2-40B4-BE49-F238E27FC236}">
                <a16:creationId xmlns:a16="http://schemas.microsoft.com/office/drawing/2014/main" id="{0B52DFF9-F7C0-4BDE-AE5D-F0A5DC7E5A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86202" y="1847850"/>
            <a:ext cx="5181600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hr-HR" b="1" dirty="0"/>
              <a:t>49 / E – KEY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The funniest joke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The loudest band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The hottest summer day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The strictest teacher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The tastier meal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The deadliest virus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The cutest baby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The tallest building</a:t>
            </a:r>
          </a:p>
        </p:txBody>
      </p:sp>
      <p:sp>
        <p:nvSpPr>
          <p:cNvPr id="6" name="Rezervirano mjesto sadržaja 4">
            <a:extLst>
              <a:ext uri="{FF2B5EF4-FFF2-40B4-BE49-F238E27FC236}">
                <a16:creationId xmlns:a16="http://schemas.microsoft.com/office/drawing/2014/main" id="{FC088745-F39F-47D7-98BA-230B635B838D}"/>
              </a:ext>
            </a:extLst>
          </p:cNvPr>
          <p:cNvSpPr txBox="1">
            <a:spLocks/>
          </p:cNvSpPr>
          <p:nvPr/>
        </p:nvSpPr>
        <p:spPr>
          <a:xfrm>
            <a:off x="7831666" y="18256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900" b="1" dirty="0"/>
              <a:t>49 / F  – KEY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hr-HR" dirty="0" err="1"/>
              <a:t>biggest</a:t>
            </a:r>
            <a:endParaRPr lang="hr-HR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hr-HR" dirty="0" err="1"/>
              <a:t>longest</a:t>
            </a:r>
            <a:endParaRPr lang="hr-HR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hr-HR" dirty="0" err="1"/>
              <a:t>populated</a:t>
            </a:r>
            <a:endParaRPr lang="hr-HR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hr-HR" dirty="0" err="1"/>
              <a:t>deepest</a:t>
            </a:r>
            <a:endParaRPr lang="hr-HR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hr-HR" dirty="0" err="1"/>
              <a:t>largest</a:t>
            </a:r>
            <a:endParaRPr lang="hr-HR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hr-HR" dirty="0" err="1"/>
              <a:t>smallest</a:t>
            </a:r>
            <a:endParaRPr lang="hr-HR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hr-HR" dirty="0" err="1"/>
              <a:t>coldest</a:t>
            </a:r>
            <a:endParaRPr lang="hr-HR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hr-HR" dirty="0" err="1"/>
              <a:t>warmest</a:t>
            </a:r>
            <a:endParaRPr lang="hr-HR" dirty="0"/>
          </a:p>
          <a:p>
            <a:pPr marL="514350" indent="-514350">
              <a:lnSpc>
                <a:spcPct val="170000"/>
              </a:lnSpc>
              <a:buFont typeface="Arial" panose="020B0604020202020204" pitchFamily="34" charset="0"/>
              <a:buAutoNum type="arabicPeriod"/>
            </a:pPr>
            <a:r>
              <a:rPr lang="hr-HR" dirty="0" err="1"/>
              <a:t>hottest</a:t>
            </a:r>
            <a:endParaRPr lang="hr-HR" dirty="0"/>
          </a:p>
          <a:p>
            <a:pPr marL="0" indent="0">
              <a:lnSpc>
                <a:spcPct val="170000"/>
              </a:lnSpc>
              <a:buFont typeface="Arial" panose="020B0604020202020204" pitchFamily="34" charset="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700040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247</Words>
  <Application>Microsoft Office PowerPoint</Application>
  <PresentationFormat>Široki zaslon</PresentationFormat>
  <Paragraphs>98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sustava Office</vt:lpstr>
      <vt:lpstr>UNIT 2 The most interesting animals?</vt:lpstr>
      <vt:lpstr>PowerPoint prezentacija</vt:lpstr>
      <vt:lpstr>COMPARISON OF ADJECTIVES</vt:lpstr>
      <vt:lpstr>PowerPoint prezentacija</vt:lpstr>
      <vt:lpstr>PowerPoint prezentacija</vt:lpstr>
      <vt:lpstr>PAIR WORK</vt:lpstr>
      <vt:lpstr>Find the word that mean the same as: </vt:lpstr>
      <vt:lpstr>Workbook practice pg 46 - 49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The most interesting animals?</dc:title>
  <dc:creator>Ivona Zdunić</dc:creator>
  <cp:lastModifiedBy>Ivona Zdunić</cp:lastModifiedBy>
  <cp:revision>8</cp:revision>
  <dcterms:created xsi:type="dcterms:W3CDTF">2020-10-15T07:14:08Z</dcterms:created>
  <dcterms:modified xsi:type="dcterms:W3CDTF">2020-10-15T08:14:17Z</dcterms:modified>
</cp:coreProperties>
</file>